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62" r:id="rId6"/>
    <p:sldId id="263" r:id="rId7"/>
    <p:sldId id="259" r:id="rId8"/>
    <p:sldId id="266" r:id="rId9"/>
    <p:sldId id="267" r:id="rId10"/>
    <p:sldId id="260" r:id="rId11"/>
    <p:sldId id="261" r:id="rId12"/>
    <p:sldId id="268" r:id="rId13"/>
    <p:sldId id="270" r:id="rId14"/>
    <p:sldId id="264" r:id="rId15"/>
    <p:sldId id="273" r:id="rId16"/>
    <p:sldId id="274" r:id="rId17"/>
    <p:sldId id="272" r:id="rId18"/>
    <p:sldId id="275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3.9.2018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northeurope1-mediap.svc.ms/transform/thumbnail?provider=spo&amp;inputFormat=png&amp;cs=fFNQTw&amp;docid=https%3A%2F%2Ftjslavojcb.sharepoint.com%3A443%2F_api%2Fv2.0%2Fdrives%2Fb!fP_FBA2lw0eAdmeupEe0fKW2LEKP2NBBsKXDykGrvfUSedmzTMisQY43vnqyDvto%2Fitems%2F01T7TYL7ZQ4PT3KIEYRNBZX2VD6U5IGSLL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917&amp;height=786&amp;srcWidth=&amp;srcHeight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59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atletického stadionu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" y="1941513"/>
            <a:ext cx="8896412" cy="393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88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Areál tenisu</a:t>
            </a:r>
            <a:endParaRPr lang="cs-CZ" dirty="0"/>
          </a:p>
        </p:txBody>
      </p:sp>
      <p:pic>
        <p:nvPicPr>
          <p:cNvPr id="9222" name="Picture 6" descr="https://www.tjslavojcb.cz/shared/gallery/tenis/DSCF0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054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0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Sauna a regenerace</a:t>
            </a:r>
            <a:endParaRPr lang="cs-CZ" dirty="0"/>
          </a:p>
        </p:txBody>
      </p:sp>
      <p:pic>
        <p:nvPicPr>
          <p:cNvPr id="7170" name="Picture 2" descr="https://scontent-vie1-1.xx.fbcdn.net/v/t1.0-0/p600x600/36223428_2195557820672749_441476570209583104_o.jpg?_nc_cat=0&amp;oh=f21d639c4ec1ba999ddf3fdb8db0ed23&amp;oe=5C3B10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6772"/>
            <a:ext cx="6899920" cy="51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7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Obrázek 35" descr="http://www.tjslavojcb.cz/shared/gallery/wellness/IMG_4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7088"/>
            <a:ext cx="2954338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Obrázek 37" descr="Fotka uživatele TJ Slavoj Český Brod z.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2033"/>
            <a:ext cx="2981325" cy="21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Obrázek 38" descr="Fotka uživatele TJ Slavoj Český Brod z.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" y="3374492"/>
            <a:ext cx="30861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image1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2544"/>
            <a:ext cx="307975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1150" y="550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/>
            </a:r>
            <a:br>
              <a:rPr kumimoji="0" lang="en-US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kumimoji="0" lang="en-US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02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2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Nábor oddílu basketbalu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40" y="1268760"/>
            <a:ext cx="3683744" cy="52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9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cvičení pro veřejnost</a:t>
            </a:r>
            <a:endParaRPr lang="cs-CZ" dirty="0"/>
          </a:p>
        </p:txBody>
      </p:sp>
      <p:pic>
        <p:nvPicPr>
          <p:cNvPr id="1026" name="Picture 2" descr="C:\Users\janik\Desktop\Nová složka\cviceni_deti_m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707284" cy="47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10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ik\Desktop\Nová složka\cviceni_sen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659039" cy="59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7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ik\Desktop\Nová složka\sauna_sen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299248" cy="550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0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nik\Desktop\Nová složka\vseobecna_sportovni_pripr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496897" cy="57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1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30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70" y="836712"/>
            <a:ext cx="73058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7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03648" y="764704"/>
            <a:ext cx="6624736" cy="5112568"/>
            <a:chOff x="2021" y="232"/>
            <a:chExt cx="8753" cy="640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" y="280"/>
              <a:ext cx="3911" cy="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2044" y="256"/>
              <a:ext cx="3957" cy="2964"/>
            </a:xfrm>
            <a:prstGeom prst="rect">
              <a:avLst/>
            </a:prstGeom>
            <a:noFill/>
            <a:ln w="28575">
              <a:solidFill>
                <a:srgbClr val="3084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3678"/>
              <a:ext cx="3894" cy="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2061" y="3654"/>
              <a:ext cx="3940" cy="2965"/>
            </a:xfrm>
            <a:prstGeom prst="rect">
              <a:avLst/>
            </a:prstGeom>
            <a:noFill/>
            <a:ln w="28575">
              <a:solidFill>
                <a:srgbClr val="3084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" y="279"/>
              <a:ext cx="3887" cy="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6819" y="255"/>
              <a:ext cx="3933" cy="2965"/>
            </a:xfrm>
            <a:prstGeom prst="rect">
              <a:avLst/>
            </a:prstGeom>
            <a:noFill/>
            <a:ln w="28575">
              <a:solidFill>
                <a:srgbClr val="3084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" y="3678"/>
              <a:ext cx="3907" cy="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6799" y="3654"/>
              <a:ext cx="3953" cy="2965"/>
            </a:xfrm>
            <a:prstGeom prst="rect">
              <a:avLst/>
            </a:prstGeom>
            <a:noFill/>
            <a:ln w="28575">
              <a:solidFill>
                <a:srgbClr val="30849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2210"/>
              <a:ext cx="3619" cy="2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795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434749"/>
              </p:ext>
            </p:extLst>
          </p:nvPr>
        </p:nvGraphicFramePr>
        <p:xfrm>
          <a:off x="1317613" y="1124745"/>
          <a:ext cx="6926795" cy="51019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33383"/>
                <a:gridCol w="70082"/>
                <a:gridCol w="678714"/>
                <a:gridCol w="163593"/>
                <a:gridCol w="493880"/>
                <a:gridCol w="70082"/>
                <a:gridCol w="399336"/>
                <a:gridCol w="68760"/>
                <a:gridCol w="399336"/>
                <a:gridCol w="68760"/>
                <a:gridCol w="399336"/>
                <a:gridCol w="68760"/>
                <a:gridCol w="543467"/>
                <a:gridCol w="113718"/>
                <a:gridCol w="587102"/>
                <a:gridCol w="70082"/>
                <a:gridCol w="370212"/>
                <a:gridCol w="497219"/>
                <a:gridCol w="68760"/>
                <a:gridCol w="448922"/>
                <a:gridCol w="26469"/>
                <a:gridCol w="686822"/>
              </a:tblGrid>
              <a:tr h="404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7945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Znak</a:t>
                      </a: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 ČUS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90805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oddíl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Celkem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3500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Muži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Ženy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 marR="3302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Dospělí</a:t>
                      </a: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celkem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Dorostenci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3500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Dorostenky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3500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Žáci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40640"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Žačky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 marR="3746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Mládež</a:t>
                      </a: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celkem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2865" marR="10287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Počet</a:t>
                      </a:r>
                      <a:r>
                        <a:rPr lang="en-US" sz="800" b="1" dirty="0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 </a:t>
                      </a:r>
                      <a:r>
                        <a:rPr lang="en-US" sz="800" b="1" dirty="0" err="1">
                          <a:solidFill>
                            <a:srgbClr val="FFFFFF"/>
                          </a:solidFill>
                          <a:effectLst/>
                          <a:latin typeface="Arial Black"/>
                          <a:ea typeface="Tahoma"/>
                          <a:cs typeface="Tahoma"/>
                        </a:rPr>
                        <a:t>Oddílů</a:t>
                      </a:r>
                      <a:endParaRPr lang="cs-CZ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F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4541">
                <a:tc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Arial"/>
                          <a:ea typeface="Tahoma"/>
                          <a:cs typeface="Tahoma"/>
                        </a:rPr>
                        <a:t>atletika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0226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Tahoma"/>
                          <a:cs typeface="Tahoma"/>
                        </a:rPr>
                        <a:t>206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5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77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05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97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1209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Tahoma"/>
                          <a:cs typeface="Tahoma"/>
                        </a:rPr>
                        <a:t>191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76217">
                <a:tc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basketbal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141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20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14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9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46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05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52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05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      121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5997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billiard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5997">
                <a:tc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fotbal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9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4541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nohejbal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102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51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13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51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85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685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45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 marR="19685">
                        <a:spcAft>
                          <a:spcPts val="0"/>
                        </a:spcAft>
                        <a:tabLst>
                          <a:tab pos="599440" algn="l"/>
                        </a:tabLs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sport	pro všechny odbor ČASPV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685"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54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145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78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78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78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3937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9050" algn="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82575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5997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tenis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0226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204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57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14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71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14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05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48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1209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133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5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badminton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18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4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6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3837">
                <a:tc>
                  <a:txBody>
                    <a:bodyPr/>
                    <a:lstStyle/>
                    <a:p>
                      <a:pPr marR="19685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51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triatlon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5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5997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38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turistika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02260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129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13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28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24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905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29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      101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27606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40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volejbal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22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7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22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4541">
                <a:tc>
                  <a:txBody>
                    <a:bodyPr/>
                    <a:lstStyle/>
                    <a:p>
                      <a:pPr marR="1968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Jin</a:t>
                      </a:r>
                      <a:r>
                        <a:rPr lang="en-US" sz="1000">
                          <a:effectLst/>
                          <a:latin typeface="Tahoma"/>
                          <a:ea typeface="Tahoma"/>
                          <a:cs typeface="Times New Roman"/>
                        </a:rPr>
                        <a:t>á</a:t>
                      </a: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 odv</a:t>
                      </a:r>
                      <a:r>
                        <a:rPr lang="en-US" sz="1000">
                          <a:effectLst/>
                          <a:latin typeface="Tahoma"/>
                          <a:ea typeface="Tahoma"/>
                          <a:cs typeface="Times New Roman"/>
                        </a:rPr>
                        <a:t>ě</a:t>
                      </a: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tv</a:t>
                      </a:r>
                      <a:r>
                        <a:rPr lang="en-US" sz="1000">
                          <a:effectLst/>
                          <a:latin typeface="Tahoma"/>
                          <a:ea typeface="Tahoma"/>
                          <a:cs typeface="Times New Roman"/>
                        </a:rPr>
                        <a:t>í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9685" algn="ct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Tahoma"/>
                          <a:cs typeface="Tahoma"/>
                        </a:rPr>
                        <a:t>20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321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2575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1778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39370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15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20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17145" algn="r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5730">
                <a:tc>
                  <a:txBody>
                    <a:bodyPr/>
                    <a:lstStyle/>
                    <a:p>
                      <a:pPr marL="20320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Celkem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5715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9395"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916</a:t>
                      </a:r>
                      <a:endParaRPr lang="cs-CZ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239395"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162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86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248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80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57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241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271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/>
                          <a:ea typeface="Tahoma"/>
                          <a:cs typeface="Tahoma"/>
                        </a:rPr>
                        <a:t>648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/>
                          <a:ea typeface="Arial"/>
                          <a:cs typeface="Times New Roman"/>
                        </a:rPr>
                        <a:t> </a:t>
                      </a:r>
                      <a:endParaRPr lang="cs-CZ" sz="11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9075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/>
                          <a:ea typeface="Tahoma"/>
                          <a:cs typeface="Tahoma"/>
                        </a:rPr>
                        <a:t>11</a:t>
                      </a:r>
                      <a:endParaRPr lang="cs-CZ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5715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31640" y="564595"/>
            <a:ext cx="676875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000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600075" algn="l"/>
              </a:tabLst>
            </a:pPr>
            <a:r>
              <a:rPr kumimoji="0" lang="en-US" altLang="cs-CZ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Přehled</a:t>
            </a:r>
            <a:r>
              <a:rPr kumimoji="0" lang="en-US" altLang="cs-CZ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cs-CZ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členské</a:t>
            </a:r>
            <a:r>
              <a:rPr kumimoji="0" lang="en-US" altLang="cs-CZ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altLang="cs-CZ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základny</a:t>
            </a:r>
            <a:r>
              <a:rPr kumimoji="0" lang="en-US" altLang="cs-CZ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TJ v </a:t>
            </a:r>
            <a:r>
              <a:rPr kumimoji="0" lang="en-US" altLang="cs-CZ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roce</a:t>
            </a:r>
            <a:r>
              <a:rPr kumimoji="0" lang="en-US" altLang="cs-CZ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2017</a:t>
            </a: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0075" algn="l"/>
              </a:tabLst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1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Sportoviště TJ Slavoj Český Brod</a:t>
            </a:r>
            <a:endParaRPr lang="cs-CZ" dirty="0"/>
          </a:p>
        </p:txBody>
      </p:sp>
      <p:pic>
        <p:nvPicPr>
          <p:cNvPr id="2050" name="Picture 2" descr="https://northeurope1-mediap.svc.ms/transform/thumbnail?provider=spo&amp;inputFormat=jpg&amp;cs=fFNQTw&amp;docid=https%3A%2F%2Ftjslavojcb.sharepoint.com%3A443%2F_api%2Fv2.0%2Fdrives%2Fb!fP_FBA2lw0eAdmeupEe0fKW2LEKP2NBBsKXDykGrvfUSedmzTMisQY43vnqyDvto%2Fitems%2F01T7TYL776NPVNLMUPF5DLWUO3G5BQHJM7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047&amp;height=786&amp;srcWidth=4000&amp;srcHeight=3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7" y="1539953"/>
            <a:ext cx="3138164" cy="23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ortheurope1-mediap.svc.ms/transform/thumbnail?provider=spo&amp;inputFormat=jpg&amp;cs=fFNQTw&amp;docid=https%3A%2F%2Ftjslavojcb.sharepoint.com%3A443%2F_api%2Fv2.0%2Fdrives%2Fb!fP_FBA2lw0eAdmeupEe0fKW2LEKP2NBBsKXDykGrvfUSedmzTMisQY43vnqyDvto%2Fitems%2F01T7TYL77INFZLSVWOAREJKCVYDCTCEMBN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917&amp;height=786&amp;srcWidth=&amp;srcHeight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471547"/>
            <a:ext cx="3681994" cy="24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northeurope1-mediap.svc.ms/transform/thumbnail?provider=spo&amp;inputFormat=jpg&amp;cs=fFNQTw&amp;docid=https%3A%2F%2Ftjslavojcb.sharepoint.com%3A443%2F_api%2Fv2.0%2Fdrives%2Fb!fP_FBA2lw0eAdmeupEe0fKW2LEKP2NBBsKXDykGrvfUSedmzTMisQY43vnqyDvto%2Fitems%2F01T7TYL72JZH4EOZIHQRG2NW3NGMZLBIMN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186&amp;height=786&amp;srcWidth=1631&amp;srcHeight=1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9" y="4788239"/>
            <a:ext cx="2842050" cy="18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tjslavojcb.cz/shared/gallery/tenis/DSCF0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31" y="4509120"/>
            <a:ext cx="2979662" cy="223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ortheurope1-mediap.svc.ms/transform/thumbnail?provider=spo&amp;inputFormat=jpg&amp;cs=fFNQTw&amp;docid=https%3A%2F%2Ftjslavojcb.sharepoint.com%3A443%2F_api%2Fv2.0%2Fdrives%2Fb!fP_FBA2lw0eAdmeupEe0fKW2LEKP2NBBsKXDykGrvfUSedmzTMisQY43vnqyDvto%2Fitems%2F01T7TYL74SFRPVDNZDJZGJWCEDKMNVJVVD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947&amp;height=499&amp;srcWidth=947&amp;srcHeight=4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3816424" cy="201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5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Nohejbalový areál</a:t>
            </a:r>
            <a:endParaRPr lang="cs-CZ" dirty="0"/>
          </a:p>
        </p:txBody>
      </p:sp>
      <p:pic>
        <p:nvPicPr>
          <p:cNvPr id="3074" name="Picture 2" descr="https://northeurope1-mediap.svc.ms/transform/thumbnail?provider=spo&amp;inputFormat=jpg&amp;cs=fFNQTw&amp;docid=https%3A%2F%2Ftjslavojcb.sharepoint.com%3A443%2F_api%2Fv2.0%2Fdrives%2Fb!fP_FBA2lw0eAdmeupEe0fKW2LEKP2NBBsKXDykGrvfUSedmzTMisQY43vnqyDvto%2Fitems%2F01T7TYL776NPVNLMUPF5DLWUO3G5BQHJM7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047&amp;height=786&amp;srcWidth=4000&amp;srcHeight=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5460"/>
            <a:ext cx="6876125" cy="51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5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Sportovní hala</a:t>
            </a:r>
            <a:endParaRPr lang="cs-CZ" dirty="0"/>
          </a:p>
        </p:txBody>
      </p:sp>
      <p:pic>
        <p:nvPicPr>
          <p:cNvPr id="4098" name="Picture 2" descr="https://northeurope1-mediap.svc.ms/transform/thumbnail?provider=spo&amp;inputFormat=jpg&amp;cs=fFNQTw&amp;docid=https%3A%2F%2Ftjslavojcb.sharepoint.com%3A443%2F_api%2Fv2.0%2Fdrives%2Fb!fP_FBA2lw0eAdmeupEe0fKW2LEKP2NBBsKXDykGrvfUSedmzTMisQY43vnqyDvto%2Fitems%2F01T7TYL723PI2OZWB2EJHJRWFR4MBY5KA2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1047&amp;height=786&amp;srcWidth=3264&amp;srcHeight=2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768108" cy="507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555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Krytá běžecká dráha</a:t>
            </a:r>
            <a:endParaRPr lang="cs-CZ" dirty="0"/>
          </a:p>
        </p:txBody>
      </p:sp>
      <p:pic>
        <p:nvPicPr>
          <p:cNvPr id="5122" name="Picture 2" descr="https://northeurope1-mediap.svc.ms/transform/thumbnail?provider=spo&amp;inputFormat=jpg&amp;cs=fFNQTw&amp;docid=https%3A%2F%2Ftjslavojcb.sharepoint.com%3A443%2F_api%2Fv2.0%2Fdrives%2Fb!fP_FBA2lw0eAdmeupEe0fKW2LEKP2NBBsKXDykGrvfUSedmzTMisQY43vnqyDvto%2Fitems%2F01T7TYL74G32BBGXKOQVH2KTFEJVZDEP4A%3Fversion%3DPublished&amp;access_token=eyJ0eXAiOiJKV1QiLCJhbGciOiJub25lIn0.eyJhdWQiOiIwMDAwMDAwMy0wMDAwLTBmZjEtY2UwMC0wMDAwMDAwMDAwMDAvdGpzbGF2b2pjYi5zaGFyZXBvaW50LmNvbUBhMzExODhmYy1kMmNkLTQzZDQtOGYyOC0wMDYwMDExNmVmNjEiLCJpc3MiOiIwMDAwMDAwMy0wMDAwLTBmZjEtY2UwMC0wMDAwMDAwMDAwMDAiLCJuYmYiOiIxNTM1NTM2NDQ1IiwiZXhwIjoiMTUzNTU1ODA0NSIsImVuZHBvaW50dXJsIjoiMSt6MWdhcXNoVHRTZ29hWGExTnBLM3J5N3IyOUFpR1lzbUx4OFU4bEtWQT0iLCJlbmRwb2ludHVybExlbmd0aCI6IjExNyIsImlzbG9vcGJhY2siOiJUcnVlIiwiY2lkIjoiTnpnM05EZzVPV1V0TkRCbE1TMDJNREF3TFRNNU5qSXROR001WVRJME9USmlZelJqIiwidmVyIjoiaGFzaGVkcHJvb2Z0b2tlbiIsInNpdGVpZCI6Ik1EUmpOV1ptTjJNdFlUVXdaQzAwTjJNekxUZ3dOell0TmpkaFpXRTBORGRpTkRkaiIsInNpZ25pbl9zdGF0ZSI6IltcImttc2lcIl0iLCJuYW1laWQiOiIwIy5mfG1lbWJlcnNoaXB8amFuaWtAdGpzbGF2b2pjYi5jeiIsIm5paSI6Im1pY3Jvc29mdC5zaGFyZXBvaW50IiwiaXN1c2VyIjoidHJ1ZSIsImNhY2hla2V5IjoiMGguZnxtZW1iZXJzaGlwfDEwMDMwMDAwYTJlMjQzNmVAbGl2ZS5jb20iLCJ0dCI6IjAiLCJ1c2VQZXJzaXN0ZW50Q29va2llIjoiMyJ9.T085ZURlbU4rRzdvSCttWG5YVUhSUjdIblVWVjN0VlZ2TWpLaEloUHl3Zz0&amp;encodeFailures=1&amp;width=589&amp;height=786&amp;srcWidth=2448&amp;srcHeight=3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3605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885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168</Words>
  <Application>Microsoft Office PowerPoint</Application>
  <PresentationFormat>Předvádění na obrazovce (4:3)</PresentationFormat>
  <Paragraphs>236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Sportoviště TJ Slavoj Český Brod</vt:lpstr>
      <vt:lpstr>Nohejbalový areál</vt:lpstr>
      <vt:lpstr>Sportovní hala</vt:lpstr>
      <vt:lpstr>Krytá běžecká dráha</vt:lpstr>
      <vt:lpstr>Rekonstrukce atletického stadionu</vt:lpstr>
      <vt:lpstr>Areál tenisu</vt:lpstr>
      <vt:lpstr>Sauna a regenerace</vt:lpstr>
      <vt:lpstr>Prezentace aplikace PowerPoint</vt:lpstr>
      <vt:lpstr>Nábor oddílu basketbalu</vt:lpstr>
      <vt:lpstr>Nabídka cvičení pro veřejnost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Janik Pavel</dc:creator>
  <cp:lastModifiedBy>Janik Pavel</cp:lastModifiedBy>
  <cp:revision>12</cp:revision>
  <dcterms:created xsi:type="dcterms:W3CDTF">2018-08-28T13:19:36Z</dcterms:created>
  <dcterms:modified xsi:type="dcterms:W3CDTF">2018-09-03T06:48:03Z</dcterms:modified>
</cp:coreProperties>
</file>